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Inter"/>
      <p:regular r:id="rId36"/>
      <p:bold r:id="rId37"/>
      <p:italic r:id="rId38"/>
      <p:boldItalic r:id="rId39"/>
    </p:embeddedFont>
    <p:embeddedFont>
      <p:font typeface="Work Sans"/>
      <p:regular r:id="rId40"/>
      <p:bold r:id="rId41"/>
      <p:italic r:id="rId42"/>
      <p:boldItalic r:id="rId43"/>
    </p:embeddedFont>
    <p:embeddedFont>
      <p:font typeface="JetBrains Mon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F6D7585-D94D-4132-B842-CA62351A128F}">
  <a:tblStyle styleId="{6F6D7585-D94D-4132-B842-CA62351A12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WorkSans-regular.fntdata"/><Relationship Id="rId20" Type="http://schemas.openxmlformats.org/officeDocument/2006/relationships/slide" Target="slides/slide14.xml"/><Relationship Id="rId42" Type="http://schemas.openxmlformats.org/officeDocument/2006/relationships/font" Target="fonts/WorkSans-italic.fntdata"/><Relationship Id="rId41" Type="http://schemas.openxmlformats.org/officeDocument/2006/relationships/font" Target="fonts/WorkSans-bold.fntdata"/><Relationship Id="rId22" Type="http://schemas.openxmlformats.org/officeDocument/2006/relationships/slide" Target="slides/slide16.xml"/><Relationship Id="rId44" Type="http://schemas.openxmlformats.org/officeDocument/2006/relationships/font" Target="fonts/JetBrainsMono-regular.fntdata"/><Relationship Id="rId21" Type="http://schemas.openxmlformats.org/officeDocument/2006/relationships/slide" Target="slides/slide15.xml"/><Relationship Id="rId43" Type="http://schemas.openxmlformats.org/officeDocument/2006/relationships/font" Target="fonts/WorkSans-boldItalic.fntdata"/><Relationship Id="rId24" Type="http://schemas.openxmlformats.org/officeDocument/2006/relationships/slide" Target="slides/slide18.xml"/><Relationship Id="rId46" Type="http://schemas.openxmlformats.org/officeDocument/2006/relationships/font" Target="fonts/JetBrainsMono-italic.fntdata"/><Relationship Id="rId23" Type="http://schemas.openxmlformats.org/officeDocument/2006/relationships/slide" Target="slides/slide17.xml"/><Relationship Id="rId45" Type="http://schemas.openxmlformats.org/officeDocument/2006/relationships/font" Target="fonts/JetBrainsMon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schemas.openxmlformats.org/officeDocument/2006/relationships/font" Target="fonts/JetBrainsMono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Inter-bold.fntdata"/><Relationship Id="rId14" Type="http://schemas.openxmlformats.org/officeDocument/2006/relationships/slide" Target="slides/slide8.xml"/><Relationship Id="rId36" Type="http://schemas.openxmlformats.org/officeDocument/2006/relationships/font" Target="fonts/Inter-regular.fntdata"/><Relationship Id="rId17" Type="http://schemas.openxmlformats.org/officeDocument/2006/relationships/slide" Target="slides/slide11.xml"/><Relationship Id="rId39" Type="http://schemas.openxmlformats.org/officeDocument/2006/relationships/font" Target="fonts/Inter-boldItalic.fntdata"/><Relationship Id="rId16" Type="http://schemas.openxmlformats.org/officeDocument/2006/relationships/slide" Target="slides/slide10.xml"/><Relationship Id="rId38" Type="http://schemas.openxmlformats.org/officeDocument/2006/relationships/font" Target="fonts/Inter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2dd20529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2dd20529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d90f7c7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d90f7c7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what we want to happen physically.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continuous loop clones repository, fuzzes it a bit, reports failures.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the main branch is quiescent, the fuzzing is concentrated on a single commit. If the main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advances rapidly, different commits are tested.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Before fleshing out code of the loop, let's apply DoD and think about the shape of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dc9d0c2f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dc9d0c2f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what we want to happen physically.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continuous loop clones repository, fuzzes it a bit, reports failures.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the main branch is quiescent, the fuzzing is concentrated on a single commit. If the main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advances rapidly, different commits are tested.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Before fleshing out code of the loop, let's apply DoD and think about the shape of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dc9d0c2f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dc9d0c2f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what we want to happen physically.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continuous loop clones repository, fuzzes it a bit, reports failures.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the main branch is quiescent, the fuzzing is concentrated on a single commit. If the main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advances rapidly, different commits are tested.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Before fleshing out code of the loop, let's apply DoD and think about the shape of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dc9d0c2f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dc9d0c2f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what we want to happen physically.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continuous loop clones repository, fuzzes it a bit, reports failures.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the main branch is quiescent, the fuzzing is concentrated on a single commit. If the main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advances rapidly, different commits are tested.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Before fleshing out code of the loop, let's apply DoD and think about the shape of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d40f356e4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d40f356e4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are storing a list of failing seeds. Each record is a commit hash, to identify the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specific fuzzer input.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Normally, fuzzer input is a large string of random bytes, but I suggest using an u64 PRNG seed 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generate the stream. Short a copy-pastable seed is easy to DM to your colleague!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dd205294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dd205294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make the record more useful, let's add some metadata.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commit_timestamp is taken directly from the git metadata. It is used to discard records for 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commits. Don't fear forgetting old failures --- it will be rediscovered for a new commit just fine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time!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branch is useful when you test pull requests in addition to main.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fuzzer obviously names specific fuzz test that failed.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commandline is interesting. Strictly speaking, it is redundant and can be derived from fuzzer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seed. But for UX it is _critical_ that you don't have to piece together the command yourself and can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copy-paste a reproducible one-liner into your shell. !!!!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2dd205294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2dd205294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make the record more useful, let's add some metadata.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commit_timestamp is taken directly from the git metadata. It is used to discard records for 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commits. Don't fear forgetting old failures --- it will be rediscovered for a new commit just fine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time!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branch is useful when you test pull requests in addition to main.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fuzzer obviously names specific fuzz test that failed.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commandline is interesting. Strictly speaking, it is redundant and can be derived from fuzzer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seed. But for UX it is _critical_ that you don't have to piece together the command yourself and can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copy-paste a reproducible one-liner into your shell. !!!!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dd205294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dd205294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make the record more useful, let's add some metadata.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commit_timestamp is taken directly from the git metadata. It is used to discard records for old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commits. Don't fear forgetting old failures --- it will be rediscovered for a new commit just fine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time!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branch is useful when you test pull requests in addition to main.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fuzzer obviously names specific fuzz test that failed.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commandline is interesting. Strictly speaking, it is redundant and can be derived from fuzzer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seed. But for UX it is _critical_ that you don't have to piece together the command yourself and can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copy-paste a reproducible one-liner into your shell. !!!!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dd205294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dd205294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Next, we record star and end times of a particular fuzzing run. This serves two purposes. _First_,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check that your fuzzers are indeed running! Second, this allows for coarse-grained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minimization --- seeds that failed faster are simpler.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we also want to record some passing seeds as well. No failures and 10 successes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from no failures and a million of successes. Recording every successful seed is redundant,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allow a single `ok` record to represent a `count` of other `ok`.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2d40f356e4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2d40f356e4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Next, we record star and end times of a particular fuzzing run. This serves two purposes. _First_,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check that your fuzzers are indeed running! Second, this allows for coarse-grained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minimization --- seeds that failed faster are simpler.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we also want to record some passing seeds as well. No failures and 10 successes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from no failures and a million of successes. Recording every successful seed is redundant,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allow a single `ok` record to represent a `count` of other `ok`.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Hello!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matklad from TigerBeetle, and I want to talk about the rocket science of simulation testing.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2d40f356e4_0_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2d40f356e4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Putting everything together, we get the following `SeedRecord`, that's real production code. Our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state is a list of such records.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d40f356e4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d40f356e4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we can implement a natural "merge" operation on two lists of records, which keeps the most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seeds and discards redundant and obsolete ones. It can be implemented as one pass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merge-sort&amp;deduplicate algorithm, like the one in LSM compaction.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are the rules for merging: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Keep only the latest N commit timestamps.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For each (commit_sha, fuzzer combo), keep at most M seeds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Prefer failures to success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Prefer fast failures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Merge successes by adding counts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always keep a constant amount of seeds!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2d40f356e4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2d40f356e4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we record a lot of seeds, the summary of failures can be conley represented by a single 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table. You can deploy it on GitHub pages of the project in question. Keeping the source code for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in the repository makes it hackable.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that we know what the data are, and how to usefully show them to a human, let's generate some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seeds!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d40f356e4_0_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2d40f356e4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our rough idea for the fuzzing loop. The reality is more complex. We want to cache compiled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code, fetch pull-requests, do fancy merging of seeds.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 will change a lot, and re-deploying it on fuzzing machines every time will be a pain. We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solve re-deployment problem first using a pattern from Erlang --- the universal server.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2d40f356e4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2d40f356e4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it is!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 to orchestrate continuous fuzzing, cfo.zig is the part of repository.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don't deploy this CFO, we deploy a seed script that clones the repo, runs the CFO for 30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minutes, and loops.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we update the orchestration logic, it is automatically re-deployed within 30 minutes to 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things to note. First, POSIX process management API is bad, so you'll need to use `unsare`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 leaking processes. Second, transient network failures are a thing, so you need to retry,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after a delay.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2d40f356e4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2d40f356e4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what _is_ the actual continuous fuzzing orchestration logic? It is simple, just a bunch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concurrent loops. Every ten minutes, check for new fuzzing tasks by fetching the main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and any open pull requests. Every second, start new fuzzing processes until the CPU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saturated. Likewise, every second reap finished fuzzers and add their seeds to the in-memory list.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every five minutes merge the local list with the remote one and upload the new results.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fun thing here is that no async programming is necessary: a simple loop that ticks every second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job fine.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2dc9d0c2f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2dc9d0c2f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what _is_ the actual continuous fuzzing orchestration logic? It is simple, just a bunch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concurrent loops. Every ten minutes, check for new fuzzing tasks by fetching the main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branch and any open pull requests. Every second, start new fuzzing processes until the CPU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saturated. Likewise, every second reap finished fuzzers and add their seeds to the in-memory list.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every five minutes merge the local list with the remote one and upload the new results.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fun thing here is that no async programming is necessary: a simple loop that ticks every second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job fine.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d40f356e4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d40f356e4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Finally, we need some sort of a distributed database to store the data. My favorite database, apart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TigerBeetle, is [JSONMutexDB](https://tailscale.com/blog/an-unlikely-database-migration), so 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a distributed OCC version of it --- a json file in a git repository. We already have to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 to fetch the code, so might as well to re-use it as our database client!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d40f356e4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d40f356e4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That's it!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put everything together!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_state_ of the fuzzing is the set of (commit_hash, seed) pairs which identifies failures for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recent commits. This set can be conveniently stored as a JSON file in an auxiliary repository.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bunch of continuously running fuzzing machines populate this set with the seeds they discover.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_logic_ for everything from working with JSONGitDB to weighing fuzzers against each other 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specified in the main repository as well. Worker machines then runs run an auto-update loop.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for the set of seeds is a simple single-file HTML app with a smidgen of JavaScript,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is _also_ conveniently stored in the main repo, and deployed as a static side.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have a similar infrastructure in place, you might make a reasonable progress towards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of zero, getting to no known fuzz failures. That's still going to be very hard, so good luck!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2d40f356e4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2d40f356e4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2d40f356e4_0_5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2d40f356e4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far as this talk is concerned,  coverage guided fuzzing, property-based testing, deterministic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simulation testing are all different names for the same thing.  I assume you already know how they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 and won't be explaining that.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Instead, I want to talk about the practical experience of integrating these sorts of tests with CI.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dc9d0c2f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dc9d0c2f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far as this talk is concerned,  coverage guided fuzzing, property-based testing, deterministic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simulation testing are all different names for the same thing.  I assume you already know how they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 and won't be explaining that.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Instead, I want to talk about the practical experience of integrating these sorts of tests with CI.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dc9d0c2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dc9d0c2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far as this talk is concerned,  coverage guided fuzzing, property-based testing, deterministic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simulation testing are all different names for the same thing.  I assume you already know how they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 and won't be explaining that.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Instead, I want to talk about the practical experience of integrating these sorts of tests with CI.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dc9d0c2f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dc9d0c2f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far as this talk is concerned,  coverage guided fuzzing, property-based testing, deterministic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simulation testing are all different names for the same thing.  I assume you already know how they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 and won't be explaining that.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Instead, I want to talk about the practical experience of integrating these sorts of tests with CI.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d40f356e4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d40f356e4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certainly are already following the not rocket science rule of software engineering: your CI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system advances the tip of a main branch to a new commit hash only when that specific hash passed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the tests.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Adding DST to this mix is easy, right? Just run fuzzers for 10 minutes alongside normal tests,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are done, right?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d40f356e4_0_5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d40f356e4_0_5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Usually, not quiet!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After doing this, a typical experience is that every tenth pull-request starts to randomly fail due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a bug introduced six months ago.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I've learned, DST is a poor fit for GitHub-actions shaped CI pipeline, and a different kind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infrastructure is needed.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d90f7c7a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d90f7c7a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the key insight.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Traditional testing is edge triggered: when a new commit comes in, you run all the checks in finite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amount of time, and they either pass or fail.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contrast, fuzz testing is level triggered: a fuzzer is running continuously. It  maintains a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currently failing seeds, which is updated asynchronously with respect to code changes.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311700" y="364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311700" y="364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364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646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i="0" sz="2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b="0" i="0" sz="28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Char char="●"/>
              <a:defRPr i="0" sz="18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●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○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nter"/>
              <a:buChar char="■"/>
              <a:defRPr i="0" sz="1400" u="none" cap="none" strike="noStrike">
                <a:solidFill>
                  <a:schemeClr val="lt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hyperlink" Target="http://devhub.tigerbeetle.com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evhub.tigerbeetle.com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://sim.tigerbeetle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hyperlink" Target="http://sim.tigerbeetle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raydon2.dreamwidth.org/1597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1033" y="1057025"/>
            <a:ext cx="7305600" cy="21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git clone $REPO &amp; cd repo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COMMIT=$(git rev-parse HEAD)  # Fetch latest code.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621033" y="1057025"/>
            <a:ext cx="7305600" cy="21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git clone $REPO &amp; cd repo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COMMIT=$(git rev-parse HEAD)  # Fetch latest code.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FAILS=./ci/run-fuzzers.sh     # Find some failing seeds.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621033" y="1057025"/>
            <a:ext cx="7305600" cy="21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git clone $REPO &amp; cd repo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COMMIT=$(git rev-parse HEAD)  # Fetch latest code.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FAILS=./ci/run-fuzzers.sh     # Find some failing seeds.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upload $COMMIT $FAILS         # Add to the pile of bugs.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621033" y="1057025"/>
            <a:ext cx="7305600" cy="21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loop: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git clone $REPO &amp; cd repo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COMMIT=$(git rev-parse HEAD)  # Fetch latest code.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FAILS=./ci/run-fuzzers.sh     # Find some failing seeds.</a:t>
            </a:r>
            <a:endParaRPr sz="1500">
              <a:solidFill>
                <a:srgbClr val="999999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E9E9E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upload $COMMIT $FAILS         # Add to the pile of bugs.</a:t>
            </a:r>
            <a:endParaRPr sz="1500">
              <a:solidFill>
                <a:srgbClr val="9E9E9E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31" name="Google Shape;131;p26"/>
          <p:cNvSpPr txBox="1"/>
          <p:nvPr>
            <p:ph type="title"/>
          </p:nvPr>
        </p:nvSpPr>
        <p:spPr>
          <a:xfrm>
            <a:off x="587150" y="3595975"/>
            <a:ext cx="70473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Auto-adjusts to the velocity of the main branch!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type="title"/>
          </p:nvPr>
        </p:nvSpPr>
        <p:spPr>
          <a:xfrm>
            <a:off x="587150" y="433525"/>
            <a:ext cx="627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Show Me Your Tables</a:t>
            </a:r>
            <a:endParaRPr sz="32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37" name="Google Shape;137;p27"/>
          <p:cNvSpPr txBox="1"/>
          <p:nvPr>
            <p:ph type="title"/>
          </p:nvPr>
        </p:nvSpPr>
        <p:spPr>
          <a:xfrm>
            <a:off x="587150" y="3595975"/>
            <a:ext cx="73638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small seeds (</a:t>
            </a:r>
            <a:r>
              <a:rPr lang="en" sz="1800">
                <a:latin typeface="JetBrains Mono"/>
                <a:ea typeface="JetBrains Mono"/>
                <a:cs typeface="JetBrains Mono"/>
                <a:sym typeface="JetBrains Mono"/>
              </a:rPr>
              <a:t>u64</a:t>
            </a:r>
            <a:r>
              <a:rPr lang="en" sz="1800"/>
              <a:t>) are good for copy-paste,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large (</a:t>
            </a:r>
            <a:r>
              <a:rPr lang="en" sz="1800">
                <a:latin typeface="JetBrains Mono"/>
                <a:ea typeface="JetBrains Mono"/>
                <a:cs typeface="JetBrains Mono"/>
                <a:sym typeface="JetBrains Mono"/>
              </a:rPr>
              <a:t>[]const u8</a:t>
            </a:r>
            <a:r>
              <a:rPr lang="en" sz="1800"/>
              <a:t>) — for minimization.</a:t>
            </a:r>
            <a:endParaRPr sz="1800"/>
          </a:p>
        </p:txBody>
      </p:sp>
      <p:sp>
        <p:nvSpPr>
          <p:cNvPr id="138" name="Google Shape;138;p27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commit_sha:     identifies code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seed:           fuzzing input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commit_timestamp:        discarding old records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commit_timestamp=$(git show -s --format=%ct {sha})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commit_timestamp:        discarding old records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branch:                  grouping by PR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fuzzer:                  grouping by test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commit_timestamp=$(git show -s --format=%ct {sha})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commit_timestamp:        discarding old records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branch:                  grouping by PR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fuzzer:                  grouping by test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commandline:             paste to the shell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commit_timestamp=$(git show -s --format=%ct {sha})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commandline=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./zig build -Drelease fuzz -- lsm_forest 16014781626030854163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timestamp_start          is it alive?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timestamp_end:           is it slow?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59" name="Google Shape;159;p31"/>
          <p:cNvSpPr txBox="1"/>
          <p:nvPr>
            <p:ph type="title"/>
          </p:nvPr>
        </p:nvSpPr>
        <p:spPr>
          <a:xfrm>
            <a:off x="587150" y="3595975"/>
            <a:ext cx="50649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Track time for minimization (!!!)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timestamp_start          is it alive?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timestamp_end:           is it slow?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ok:                      is it pass or fail?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count:                   how many successes were there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65" name="Google Shape;165;p32"/>
          <p:cNvSpPr txBox="1"/>
          <p:nvPr>
            <p:ph type="title"/>
          </p:nvPr>
        </p:nvSpPr>
        <p:spPr>
          <a:xfrm>
            <a:off x="587150" y="3595975"/>
            <a:ext cx="50649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Track time for minimization (!!!)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Count successes for coverage spot check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616507" y="874850"/>
            <a:ext cx="7310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Rocket Science of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Simulation Testing</a:t>
            </a:r>
            <a:endParaRPr sz="5400"/>
          </a:p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616500" y="3085575"/>
            <a:ext cx="7310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JetBrains Mono"/>
                <a:ea typeface="JetBrains Mono"/>
                <a:cs typeface="JetBrains Mono"/>
                <a:sym typeface="JetBrains Mono"/>
              </a:rPr>
              <a:t>By matklad - HYTRADBOI 2025</a:t>
            </a:r>
            <a:endParaRPr sz="24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621033" y="1198446"/>
            <a:ext cx="7305600" cy="21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const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SeedRecord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struct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{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commit_timestamp: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u64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commit_sha: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[40]u8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fuzzer: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[]</a:t>
            </a:r>
            <a:r>
              <a:rPr b="1"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const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u8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ok: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bool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false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count: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u32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 1,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seed_timestamp_start: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u64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 0,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seed_timestamp_end: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u64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 0,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seed: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u64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 0,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command: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[]</a:t>
            </a:r>
            <a:r>
              <a:rPr b="1"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const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u8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 "",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branch: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[]</a:t>
            </a:r>
            <a:r>
              <a:rPr b="1"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const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u8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,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}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621033" y="1199325"/>
            <a:ext cx="8115900" cy="13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pub fn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b="1" lang="en" sz="1500">
                <a:latin typeface="JetBrains Mono"/>
                <a:ea typeface="JetBrains Mono"/>
                <a:cs typeface="JetBrains Mono"/>
                <a:sym typeface="JetBrains Mono"/>
              </a:rPr>
              <a:t>merge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(lhs: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[]SeedRecord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, rhs: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[]SeedRecord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)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[]SeedRecord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{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...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}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76" name="Google Shape;176;p34"/>
          <p:cNvSpPr txBox="1"/>
          <p:nvPr>
            <p:ph type="title"/>
          </p:nvPr>
        </p:nvSpPr>
        <p:spPr>
          <a:xfrm>
            <a:off x="587150" y="3064125"/>
            <a:ext cx="60780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Sort&amp;linear scan. Common sense: prefer new commits, prefer failures, prefer "fast" seeds.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Amount of data is O(1)!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50" y="1353025"/>
            <a:ext cx="7779600" cy="2286600"/>
          </a:xfrm>
          <a:prstGeom prst="roundRect">
            <a:avLst>
              <a:gd fmla="val 2550" name="adj"/>
            </a:avLst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>
            <p:ph type="title"/>
          </p:nvPr>
        </p:nvSpPr>
        <p:spPr>
          <a:xfrm>
            <a:off x="587150" y="433525"/>
            <a:ext cx="627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Visualize</a:t>
            </a:r>
            <a:endParaRPr sz="32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83" name="Google Shape;183;p35"/>
          <p:cNvSpPr txBox="1"/>
          <p:nvPr>
            <p:ph type="title"/>
          </p:nvPr>
        </p:nvSpPr>
        <p:spPr>
          <a:xfrm>
            <a:off x="587150" y="3986450"/>
            <a:ext cx="6933000" cy="4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devhub.tigerbeetle.com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JetBrains Mono"/>
                <a:ea typeface="JetBrains Mono"/>
                <a:cs typeface="JetBrains Mono"/>
                <a:sym typeface="JetBrains Mono"/>
              </a:rPr>
              <a:t>src/devhub/index.html</a:t>
            </a:r>
            <a:r>
              <a:rPr lang="en" sz="1200"/>
              <a:t> — GitHub pages in the repository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loop: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git clone $REPO &amp; cd repo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COMMIT=$(git rev-parse HEAD)  # Fetch latest code.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FAILS=./ci/run-fuzzers.sh     # Find some failing seeds.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upload $COMMIT $FAILS         # Add to the pile of bugs.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587150" y="433525"/>
            <a:ext cx="708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Universal auto-upgradable server</a:t>
            </a:r>
            <a:endParaRPr sz="32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94" name="Google Shape;194;p37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while</a:t>
            </a:r>
            <a:r>
              <a:rPr b="1" lang="en" sz="1500"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true</a:t>
            </a:r>
            <a:endParaRPr b="1" sz="1500">
              <a:solidFill>
                <a:schemeClr val="accent6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do</a:t>
            </a:r>
            <a:endParaRPr b="1" sz="1500">
              <a:solidFill>
                <a:schemeClr val="accent6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rm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-rf ./tigerbeetle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(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   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git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clone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https://github.com/tigerbeetle/tigerbeetle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   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cd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tigerbeetle &amp;&amp; ./zig/download.sh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   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unshare --user -f --pid \</a:t>
            </a:r>
            <a:endParaRPr sz="1500">
              <a:solidFill>
                <a:schemeClr val="accent4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     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./zig/zig run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cfo.zig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</a:t>
            </a:r>
            <a:r>
              <a:rPr i="1" lang="en" sz="1500">
                <a:solidFill>
                  <a:srgbClr val="B7B7B7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# Runs for 30 min.</a:t>
            </a:r>
            <a:endParaRPr i="1" sz="1500">
              <a:solidFill>
                <a:srgbClr val="B7B7B7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) ||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sleep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10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done</a:t>
            </a:r>
            <a:endParaRPr b="1" sz="1500">
              <a:solidFill>
                <a:schemeClr val="accent6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587150" y="433525"/>
            <a:ext cx="627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CFO</a:t>
            </a:r>
            <a:endParaRPr sz="32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200" name="Google Shape;200;p38"/>
          <p:cNvSpPr txBox="1"/>
          <p:nvPr>
            <p:ph type="title"/>
          </p:nvPr>
        </p:nvSpPr>
        <p:spPr>
          <a:xfrm>
            <a:off x="621033" y="1199325"/>
            <a:ext cx="8115900" cy="25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seeds_local = []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for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i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in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range(0..60 * 30):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if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i % 10 * 60 == 0: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check_for_new_tasks()</a:t>
            </a:r>
            <a:endParaRPr sz="1500">
              <a:solidFill>
                <a:schemeClr val="accent4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spawn_fuzzers()</a:t>
            </a:r>
            <a:endParaRPr sz="1500">
              <a:solidFill>
                <a:schemeClr val="accent4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sleep(1 second)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seeds_local +=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join_fuzzers()</a:t>
            </a:r>
            <a:endParaRPr sz="1500">
              <a:solidFill>
                <a:schemeClr val="accent4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if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i % 5 * 60 == 0: </a:t>
            </a:r>
            <a:r>
              <a:rPr lang="en" sz="1500">
                <a:solidFill>
                  <a:schemeClr val="accent4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upload_results(seeds_local)</a:t>
            </a:r>
            <a:endParaRPr sz="1500">
              <a:solidFill>
                <a:schemeClr val="accent4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>
            <p:ph type="title"/>
          </p:nvPr>
        </p:nvSpPr>
        <p:spPr>
          <a:xfrm>
            <a:off x="1013850" y="1555800"/>
            <a:ext cx="71163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Which Database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Stores the Seeds? </a:t>
            </a:r>
            <a:endParaRPr sz="60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>
            <p:ph type="title"/>
          </p:nvPr>
        </p:nvSpPr>
        <p:spPr>
          <a:xfrm>
            <a:off x="621033" y="923300"/>
            <a:ext cx="8115900" cy="32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def</a:t>
            </a:r>
            <a:r>
              <a:rPr b="1"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b="1" lang="en" sz="1500">
                <a:latin typeface="JetBrains Mono"/>
                <a:ea typeface="JetBrains Mono"/>
                <a:cs typeface="JetBrains Mono"/>
                <a:sym typeface="JetBrains Mono"/>
              </a:rPr>
              <a:t>upload_results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(seeds_local)</a:t>
            </a: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:</a:t>
            </a:r>
            <a:endParaRPr sz="1500">
              <a:solidFill>
                <a:srgbClr val="CCCCCC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git clone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https://github.com/tigerbeetle/devhubdb.git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loop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: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git fetch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origin &amp;&amp;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git reset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--hard origin/main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CCCCCC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seeds_old = read_file(</a:t>
            </a:r>
            <a:r>
              <a:rPr lang="en" sz="1500">
                <a:solidFill>
                  <a:schemeClr val="accent2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"./data.json"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)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seeds_new = merge(seeds_old, seeds_local)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if</a:t>
            </a: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seeds_new == seeds_old:</a:t>
            </a: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break</a:t>
            </a:r>
            <a:endParaRPr b="1" sz="1500">
              <a:solidFill>
                <a:schemeClr val="accent6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write_file(</a:t>
            </a:r>
            <a:r>
              <a:rPr lang="en" sz="1500">
                <a:solidFill>
                  <a:schemeClr val="accent2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"./data.json"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, new_seeds)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CCCCCC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git add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data.json &amp;&amp;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git commit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-m</a:t>
            </a: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" sz="1500">
                <a:solidFill>
                  <a:schemeClr val="accent2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'new seeds'</a:t>
            </a:r>
            <a:endParaRPr sz="1500">
              <a:solidFill>
                <a:srgbClr val="CCCCCC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 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if</a:t>
            </a: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b="1" lang="en" sz="1500">
                <a:solidFill>
                  <a:schemeClr val="accent3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git push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== .ok:</a:t>
            </a:r>
            <a:r>
              <a:rPr lang="en" sz="1500">
                <a:solidFill>
                  <a:srgbClr val="CCCCCC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b="1" lang="en" sz="1500">
                <a:solidFill>
                  <a:schemeClr val="accent6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break</a:t>
            </a:r>
            <a:endParaRPr b="1" sz="1500">
              <a:solidFill>
                <a:schemeClr val="accent6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>
            <p:ph type="title"/>
          </p:nvPr>
        </p:nvSpPr>
        <p:spPr>
          <a:xfrm>
            <a:off x="587150" y="702425"/>
            <a:ext cx="6441300" cy="24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DST is level triggered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 state is a set of fresh seeds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Store seeds in a separate git repository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Visualize via single-page app, in the main repository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Produce seeds via self-updating CFO runner from the main repository</a:t>
            </a:r>
            <a:endParaRPr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Allocate a couple of years to get to zero failures ;-)</a:t>
            </a:r>
            <a:endParaRPr sz="1800"/>
          </a:p>
        </p:txBody>
      </p:sp>
      <p:sp>
        <p:nvSpPr>
          <p:cNvPr id="216" name="Google Shape;216;p41"/>
          <p:cNvSpPr txBox="1"/>
          <p:nvPr>
            <p:ph idx="1" type="body"/>
          </p:nvPr>
        </p:nvSpPr>
        <p:spPr>
          <a:xfrm>
            <a:off x="587150" y="3777425"/>
            <a:ext cx="68871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devhub.tigerbeetle.com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17" name="Google Shape;217;p41"/>
          <p:cNvCxnSpPr/>
          <p:nvPr/>
        </p:nvCxnSpPr>
        <p:spPr>
          <a:xfrm>
            <a:off x="690900" y="4169925"/>
            <a:ext cx="2578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37" y="2181286"/>
            <a:ext cx="780924" cy="78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463" y="1693213"/>
            <a:ext cx="1757074" cy="17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164025" y="515925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2164025" y="515925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Fuzzing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2164050" y="3950450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AFL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463" y="1693213"/>
            <a:ext cx="1757074" cy="17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 txBox="1"/>
          <p:nvPr/>
        </p:nvSpPr>
        <p:spPr>
          <a:xfrm>
            <a:off x="2164025" y="515925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Property Based Testing 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164025" y="3950500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Hypothesis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463" y="1693199"/>
            <a:ext cx="1757074" cy="17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/>
        </p:nvSpPr>
        <p:spPr>
          <a:xfrm>
            <a:off x="1236150" y="515925"/>
            <a:ext cx="667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Deterministic Simulation Testing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164050" y="3950450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sim.tigerbeetle.com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075" y="1693213"/>
            <a:ext cx="1757074" cy="175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3463" y="1693213"/>
            <a:ext cx="1757074" cy="175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8850" y="1693224"/>
            <a:ext cx="1757074" cy="17570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2164025" y="515925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Randomized Testing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1" name="Google Shape;91;p19"/>
          <p:cNvSpPr txBox="1"/>
          <p:nvPr/>
        </p:nvSpPr>
        <p:spPr>
          <a:xfrm>
            <a:off x="2164025" y="3950500"/>
            <a:ext cx="4815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sim.tigerbeetle.com</a:t>
            </a:r>
            <a:endParaRPr sz="3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621033" y="453875"/>
            <a:ext cx="44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The Not Rocket Science Rule</a:t>
            </a:r>
            <a:b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</a:b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Of Software Engineering: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587150" y="3472625"/>
            <a:ext cx="68871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raydon2.dreamwidth.org/1597.html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587150" y="1536900"/>
            <a:ext cx="5669700" cy="17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Automatically maintain</a:t>
            </a:r>
            <a:br>
              <a:rPr lang="en" sz="3200"/>
            </a:br>
            <a:r>
              <a:rPr lang="en" sz="3200"/>
              <a:t>a repository of code that</a:t>
            </a:r>
            <a:br>
              <a:rPr lang="en" sz="3200"/>
            </a:br>
            <a:r>
              <a:rPr lang="en" sz="3200"/>
              <a:t>always passes all the tests</a:t>
            </a:r>
            <a:endParaRPr sz="3200"/>
          </a:p>
        </p:txBody>
      </p:sp>
      <p:cxnSp>
        <p:nvCxnSpPr>
          <p:cNvPr id="99" name="Google Shape;99;p20"/>
          <p:cNvCxnSpPr/>
          <p:nvPr/>
        </p:nvCxnSpPr>
        <p:spPr>
          <a:xfrm>
            <a:off x="690900" y="3865125"/>
            <a:ext cx="38811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621033" y="453875"/>
            <a:ext cx="4542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JetBrains Mono"/>
                <a:ea typeface="JetBrains Mono"/>
                <a:cs typeface="JetBrains Mono"/>
                <a:sym typeface="JetBrains Mono"/>
              </a:rPr>
              <a:t>DST</a:t>
            </a:r>
            <a:r>
              <a:rPr lang="en" sz="1500">
                <a:latin typeface="JetBrains Mono"/>
                <a:ea typeface="JetBrains Mono"/>
                <a:cs typeface="JetBrains Mono"/>
                <a:sym typeface="JetBrains Mono"/>
              </a:rPr>
              <a:t> VS </a:t>
            </a:r>
            <a:r>
              <a:rPr b="1" lang="en" sz="1500">
                <a:latin typeface="JetBrains Mono"/>
                <a:ea typeface="JetBrains Mono"/>
                <a:cs typeface="JetBrains Mono"/>
                <a:sym typeface="JetBrains Mono"/>
              </a:rPr>
              <a:t>TNRSROSE</a:t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105" name="Google Shape;105;p21"/>
          <p:cNvSpPr txBox="1"/>
          <p:nvPr>
            <p:ph type="title"/>
          </p:nvPr>
        </p:nvSpPr>
        <p:spPr>
          <a:xfrm>
            <a:off x="587150" y="1536900"/>
            <a:ext cx="7666800" cy="17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Hard to roll-out </a:t>
            </a:r>
            <a:r>
              <a:rPr lang="en" sz="1800"/>
              <a:t>— every PR fails due to old bugs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3200"/>
              <a:t>Hard to maintain</a:t>
            </a:r>
            <a:r>
              <a:rPr lang="en" sz="3200"/>
              <a:t> </a:t>
            </a:r>
            <a:r>
              <a:rPr lang="en" sz="1800"/>
              <a:t>— </a:t>
            </a:r>
            <a:r>
              <a:rPr lang="en" sz="1800"/>
              <a:t>failure discovery delayed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" name="Google Shape;110;p22"/>
          <p:cNvGraphicFramePr/>
          <p:nvPr/>
        </p:nvGraphicFramePr>
        <p:xfrm>
          <a:off x="952500" y="142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{6F6D7585-D94D-4132-B842-CA62351A128F}</a:tableStyleId>
              </a:tblPr>
              <a:tblGrid>
                <a:gridCol w="1370025"/>
                <a:gridCol w="2786275"/>
                <a:gridCol w="3082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Tests</a:t>
                      </a:r>
                      <a:endParaRPr b="1" sz="1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Fuzzers</a:t>
                      </a:r>
                      <a:endParaRPr b="1" sz="1800"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JetBrains Mono"/>
                          <a:ea typeface="JetBrains Mono"/>
                          <a:cs typeface="JetBrains Mono"/>
                          <a:sym typeface="JetBrains Mono"/>
                        </a:rPr>
                        <a:t>Runtime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Unbounded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JetBrains Mono"/>
                          <a:ea typeface="JetBrains Mono"/>
                          <a:cs typeface="JetBrains Mono"/>
                          <a:sym typeface="JetBrains Mono"/>
                        </a:rPr>
                        <a:t>Outcome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Y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es / No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aybe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JetBrains Mono"/>
                          <a:ea typeface="JetBrains Mono"/>
                          <a:cs typeface="JetBrains Mono"/>
                          <a:sym typeface="JetBrains Mono"/>
                        </a:rPr>
                        <a:t>Flow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Synchronous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Asynchronous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Edge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triggered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Level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triggered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000000"/>
      </a:lt1>
      <a:dk2>
        <a:srgbClr val="161616"/>
      </a:dk2>
      <a:lt2>
        <a:srgbClr val="CCCCCC"/>
      </a:lt2>
      <a:accent1>
        <a:srgbClr val="FFEF5C"/>
      </a:accent1>
      <a:accent2>
        <a:srgbClr val="D5FF00"/>
      </a:accent2>
      <a:accent3>
        <a:srgbClr val="68FFAE"/>
      </a:accent3>
      <a:accent4>
        <a:srgbClr val="8AE8FF"/>
      </a:accent4>
      <a:accent5>
        <a:srgbClr val="9E8CFC"/>
      </a:accent5>
      <a:accent6>
        <a:srgbClr val="FF6369"/>
      </a:accent6>
      <a:hlink>
        <a:srgbClr val="FFEF5C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